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7"/>
  </p:notesMasterIdLst>
  <p:sldIdLst>
    <p:sldId id="284" r:id="rId6"/>
    <p:sldId id="285" r:id="rId7"/>
    <p:sldId id="286" r:id="rId8"/>
    <p:sldId id="287" r:id="rId9"/>
    <p:sldId id="288" r:id="rId10"/>
    <p:sldId id="256" r:id="rId11"/>
    <p:sldId id="289" r:id="rId12"/>
    <p:sldId id="258" r:id="rId13"/>
    <p:sldId id="290" r:id="rId14"/>
    <p:sldId id="273" r:id="rId15"/>
    <p:sldId id="29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3B5A7"/>
    <a:srgbClr val="CDCFC4"/>
    <a:srgbClr val="FFFFFF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 autoAdjust="0"/>
  </p:normalViewPr>
  <p:slideViewPr>
    <p:cSldViewPr snapToGrid="0" showGuides="1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C005F-F169-4D7A-A004-D33C44C3DD3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A280B72-5633-4E4D-BC6C-81611753B4D3}">
      <dgm:prSet phldrT="[Tekst]" phldr="0"/>
      <dgm:spPr/>
      <dgm:t>
        <a:bodyPr/>
        <a:lstStyle/>
        <a:p>
          <a:pPr rtl="0"/>
          <a:r>
            <a:rPr lang="da-DK" dirty="0">
              <a:latin typeface="Calibri Light" panose="020F0302020204030204"/>
            </a:rPr>
            <a:t> </a:t>
          </a:r>
          <a:r>
            <a:rPr lang="da-DK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endParaRPr lang="da-DK" dirty="0"/>
        </a:p>
      </dgm:t>
    </dgm:pt>
    <dgm:pt modelId="{F230ADB3-2E49-44CB-BD6D-A71CA043B373}" type="parTrans" cxnId="{C26D7E65-2C2F-4F09-AAC0-E62D53E99FC7}">
      <dgm:prSet/>
      <dgm:spPr/>
      <dgm:t>
        <a:bodyPr/>
        <a:lstStyle/>
        <a:p>
          <a:endParaRPr lang="da-DK"/>
        </a:p>
      </dgm:t>
    </dgm:pt>
    <dgm:pt modelId="{633A8BAD-EC1D-44B6-88AF-DC3F57244BF4}" type="sibTrans" cxnId="{C26D7E65-2C2F-4F09-AAC0-E62D53E99FC7}">
      <dgm:prSet/>
      <dgm:spPr/>
      <dgm:t>
        <a:bodyPr/>
        <a:lstStyle/>
        <a:p>
          <a:endParaRPr lang="da-DK"/>
        </a:p>
      </dgm:t>
    </dgm:pt>
    <dgm:pt modelId="{58DD9985-FC00-4E56-A6FD-07F92CEC1DCD}">
      <dgm:prSet phldrT="[Tekst]" phldr="0"/>
      <dgm:spPr/>
      <dgm:t>
        <a:bodyPr/>
        <a:lstStyle/>
        <a:p>
          <a:pPr rtl="0"/>
          <a:r>
            <a:rPr lang="da-DK" dirty="0">
              <a:latin typeface="Calibri Light" panose="020F0302020204030204"/>
            </a:rPr>
            <a:t>  </a:t>
          </a:r>
          <a:endParaRPr lang="da-DK" dirty="0"/>
        </a:p>
      </dgm:t>
    </dgm:pt>
    <dgm:pt modelId="{AC3D1C8F-2931-4FEF-9891-3D92838B2524}" type="parTrans" cxnId="{1A5525CA-079C-469C-AE9F-ECF5F959634B}">
      <dgm:prSet/>
      <dgm:spPr/>
      <dgm:t>
        <a:bodyPr/>
        <a:lstStyle/>
        <a:p>
          <a:endParaRPr lang="da-DK"/>
        </a:p>
      </dgm:t>
    </dgm:pt>
    <dgm:pt modelId="{192E896E-CC08-4698-B5DB-8C5B28F8511D}" type="sibTrans" cxnId="{1A5525CA-079C-469C-AE9F-ECF5F959634B}">
      <dgm:prSet/>
      <dgm:spPr/>
      <dgm:t>
        <a:bodyPr/>
        <a:lstStyle/>
        <a:p>
          <a:endParaRPr lang="da-DK"/>
        </a:p>
      </dgm:t>
    </dgm:pt>
    <dgm:pt modelId="{A89E93FF-6BA8-4431-B3DD-B52A0C22423B}">
      <dgm:prSet phldrT="[Tekst]" phldr="0"/>
      <dgm:spPr/>
      <dgm:t>
        <a:bodyPr/>
        <a:lstStyle/>
        <a:p>
          <a:pPr rtl="0"/>
          <a:r>
            <a:rPr lang="da-DK" dirty="0">
              <a:latin typeface="Calibri Light" panose="020F0302020204030204"/>
            </a:rPr>
            <a:t>  </a:t>
          </a:r>
          <a:endParaRPr lang="da-DK" dirty="0"/>
        </a:p>
      </dgm:t>
    </dgm:pt>
    <dgm:pt modelId="{8E3FEEC2-6F79-4DA7-AB2F-3918135C20E3}" type="parTrans" cxnId="{9F3FBD14-8606-423C-9107-85D952E642F8}">
      <dgm:prSet/>
      <dgm:spPr/>
      <dgm:t>
        <a:bodyPr/>
        <a:lstStyle/>
        <a:p>
          <a:endParaRPr lang="da-DK"/>
        </a:p>
      </dgm:t>
    </dgm:pt>
    <dgm:pt modelId="{CFD3CAC1-BF62-4528-B80F-17C7E55FFFC5}" type="sibTrans" cxnId="{9F3FBD14-8606-423C-9107-85D952E642F8}">
      <dgm:prSet/>
      <dgm:spPr/>
      <dgm:t>
        <a:bodyPr/>
        <a:lstStyle/>
        <a:p>
          <a:endParaRPr lang="da-DK"/>
        </a:p>
      </dgm:t>
    </dgm:pt>
    <dgm:pt modelId="{481F4EAE-E868-470D-8B83-075E137A042B}">
      <dgm:prSet phldrT="[Tekst]" phldr="0"/>
      <dgm:spPr/>
      <dgm:t>
        <a:bodyPr/>
        <a:lstStyle/>
        <a:p>
          <a:pPr rtl="0"/>
          <a:r>
            <a:rPr lang="da-DK" dirty="0">
              <a:latin typeface="Calibri Light" panose="020F0302020204030204"/>
            </a:rPr>
            <a:t>  </a:t>
          </a:r>
          <a:endParaRPr lang="da-DK" dirty="0"/>
        </a:p>
      </dgm:t>
    </dgm:pt>
    <dgm:pt modelId="{C8F774B0-D967-4D6B-A6E2-5489CAA9E496}" type="parTrans" cxnId="{1A725E8B-36E1-4989-B88D-47F328FEBA05}">
      <dgm:prSet/>
      <dgm:spPr/>
      <dgm:t>
        <a:bodyPr/>
        <a:lstStyle/>
        <a:p>
          <a:endParaRPr lang="da-DK"/>
        </a:p>
      </dgm:t>
    </dgm:pt>
    <dgm:pt modelId="{96E9C564-C161-467F-A608-909AC88D372F}" type="sibTrans" cxnId="{1A725E8B-36E1-4989-B88D-47F328FEBA05}">
      <dgm:prSet/>
      <dgm:spPr/>
      <dgm:t>
        <a:bodyPr/>
        <a:lstStyle/>
        <a:p>
          <a:endParaRPr lang="da-DK"/>
        </a:p>
      </dgm:t>
    </dgm:pt>
    <dgm:pt modelId="{4FD45890-90A4-4EC2-A46E-86EBE4B44341}" type="pres">
      <dgm:prSet presAssocID="{AFDC005F-F169-4D7A-A004-D33C44C3DD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C7189A7-62DC-4EE2-84B3-622FA2B54D00}" type="pres">
      <dgm:prSet presAssocID="{DA280B72-5633-4E4D-BC6C-81611753B4D3}" presName="dummy" presStyleCnt="0"/>
      <dgm:spPr/>
    </dgm:pt>
    <dgm:pt modelId="{7C66E09D-9514-4830-98AC-6A3811CC0F15}" type="pres">
      <dgm:prSet presAssocID="{DA280B72-5633-4E4D-BC6C-81611753B4D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664A2BF-E0C5-4B31-B439-4714D441652C}" type="pres">
      <dgm:prSet presAssocID="{633A8BAD-EC1D-44B6-88AF-DC3F57244BF4}" presName="sibTrans" presStyleLbl="node1" presStyleIdx="0" presStyleCnt="4"/>
      <dgm:spPr/>
      <dgm:t>
        <a:bodyPr/>
        <a:lstStyle/>
        <a:p>
          <a:endParaRPr lang="da-DK"/>
        </a:p>
      </dgm:t>
    </dgm:pt>
    <dgm:pt modelId="{594CC87F-74AE-4F34-A5DC-5E016E3B25C6}" type="pres">
      <dgm:prSet presAssocID="{58DD9985-FC00-4E56-A6FD-07F92CEC1DCD}" presName="dummy" presStyleCnt="0"/>
      <dgm:spPr/>
    </dgm:pt>
    <dgm:pt modelId="{031EF7FB-E4DD-4DC8-B385-8A9C123FDB0B}" type="pres">
      <dgm:prSet presAssocID="{58DD9985-FC00-4E56-A6FD-07F92CEC1DC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02DB843-87BC-40D5-9077-E6900C6874D1}" type="pres">
      <dgm:prSet presAssocID="{192E896E-CC08-4698-B5DB-8C5B28F8511D}" presName="sibTrans" presStyleLbl="node1" presStyleIdx="1" presStyleCnt="4"/>
      <dgm:spPr/>
      <dgm:t>
        <a:bodyPr/>
        <a:lstStyle/>
        <a:p>
          <a:endParaRPr lang="da-DK"/>
        </a:p>
      </dgm:t>
    </dgm:pt>
    <dgm:pt modelId="{2B45E9B4-4A3D-45EF-893D-CC390D4377A8}" type="pres">
      <dgm:prSet presAssocID="{A89E93FF-6BA8-4431-B3DD-B52A0C22423B}" presName="dummy" presStyleCnt="0"/>
      <dgm:spPr/>
    </dgm:pt>
    <dgm:pt modelId="{B886241E-46FC-4B02-B920-6077FF38D8F2}" type="pres">
      <dgm:prSet presAssocID="{A89E93FF-6BA8-4431-B3DD-B52A0C22423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2C4CD91-5542-4336-BB9E-F3FD480E119B}" type="pres">
      <dgm:prSet presAssocID="{CFD3CAC1-BF62-4528-B80F-17C7E55FFFC5}" presName="sibTrans" presStyleLbl="node1" presStyleIdx="2" presStyleCnt="4"/>
      <dgm:spPr/>
      <dgm:t>
        <a:bodyPr/>
        <a:lstStyle/>
        <a:p>
          <a:endParaRPr lang="da-DK"/>
        </a:p>
      </dgm:t>
    </dgm:pt>
    <dgm:pt modelId="{064065C2-197A-4C0F-A8F2-15A0D961A7E7}" type="pres">
      <dgm:prSet presAssocID="{481F4EAE-E868-470D-8B83-075E137A042B}" presName="dummy" presStyleCnt="0"/>
      <dgm:spPr/>
    </dgm:pt>
    <dgm:pt modelId="{A726FAC6-9287-4307-9193-44673233C210}" type="pres">
      <dgm:prSet presAssocID="{481F4EAE-E868-470D-8B83-075E137A042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D3862E-84F8-4368-8BE1-43DB0492D787}" type="pres">
      <dgm:prSet presAssocID="{96E9C564-C161-467F-A608-909AC88D372F}" presName="sibTrans" presStyleLbl="node1" presStyleIdx="3" presStyleCnt="4"/>
      <dgm:spPr/>
      <dgm:t>
        <a:bodyPr/>
        <a:lstStyle/>
        <a:p>
          <a:endParaRPr lang="da-DK"/>
        </a:p>
      </dgm:t>
    </dgm:pt>
  </dgm:ptLst>
  <dgm:cxnLst>
    <dgm:cxn modelId="{9FA2D69B-F296-4D08-9E61-A4ECE604B16D}" type="presOf" srcId="{CFD3CAC1-BF62-4528-B80F-17C7E55FFFC5}" destId="{A2C4CD91-5542-4336-BB9E-F3FD480E119B}" srcOrd="0" destOrd="0" presId="urn:microsoft.com/office/officeart/2005/8/layout/cycle1"/>
    <dgm:cxn modelId="{1A725E8B-36E1-4989-B88D-47F328FEBA05}" srcId="{AFDC005F-F169-4D7A-A004-D33C44C3DD35}" destId="{481F4EAE-E868-470D-8B83-075E137A042B}" srcOrd="3" destOrd="0" parTransId="{C8F774B0-D967-4D6B-A6E2-5489CAA9E496}" sibTransId="{96E9C564-C161-467F-A608-909AC88D372F}"/>
    <dgm:cxn modelId="{787200C1-D8DD-4D40-938D-02068282CBFF}" type="presOf" srcId="{96E9C564-C161-467F-A608-909AC88D372F}" destId="{48D3862E-84F8-4368-8BE1-43DB0492D787}" srcOrd="0" destOrd="0" presId="urn:microsoft.com/office/officeart/2005/8/layout/cycle1"/>
    <dgm:cxn modelId="{B8276241-0BCB-4683-AB7E-65B6E9A4B95E}" type="presOf" srcId="{AFDC005F-F169-4D7A-A004-D33C44C3DD35}" destId="{4FD45890-90A4-4EC2-A46E-86EBE4B44341}" srcOrd="0" destOrd="0" presId="urn:microsoft.com/office/officeart/2005/8/layout/cycle1"/>
    <dgm:cxn modelId="{3BC8B5D6-408D-4B99-97EC-801CA26295D1}" type="presOf" srcId="{481F4EAE-E868-470D-8B83-075E137A042B}" destId="{A726FAC6-9287-4307-9193-44673233C210}" srcOrd="0" destOrd="0" presId="urn:microsoft.com/office/officeart/2005/8/layout/cycle1"/>
    <dgm:cxn modelId="{5B207F96-4F22-4083-A5AE-EDB56CF25043}" type="presOf" srcId="{58DD9985-FC00-4E56-A6FD-07F92CEC1DCD}" destId="{031EF7FB-E4DD-4DC8-B385-8A9C123FDB0B}" srcOrd="0" destOrd="0" presId="urn:microsoft.com/office/officeart/2005/8/layout/cycle1"/>
    <dgm:cxn modelId="{9F3FBD14-8606-423C-9107-85D952E642F8}" srcId="{AFDC005F-F169-4D7A-A004-D33C44C3DD35}" destId="{A89E93FF-6BA8-4431-B3DD-B52A0C22423B}" srcOrd="2" destOrd="0" parTransId="{8E3FEEC2-6F79-4DA7-AB2F-3918135C20E3}" sibTransId="{CFD3CAC1-BF62-4528-B80F-17C7E55FFFC5}"/>
    <dgm:cxn modelId="{C26D7E65-2C2F-4F09-AAC0-E62D53E99FC7}" srcId="{AFDC005F-F169-4D7A-A004-D33C44C3DD35}" destId="{DA280B72-5633-4E4D-BC6C-81611753B4D3}" srcOrd="0" destOrd="0" parTransId="{F230ADB3-2E49-44CB-BD6D-A71CA043B373}" sibTransId="{633A8BAD-EC1D-44B6-88AF-DC3F57244BF4}"/>
    <dgm:cxn modelId="{85BB0079-C792-41A8-9E3A-240C0CBEC999}" type="presOf" srcId="{A89E93FF-6BA8-4431-B3DD-B52A0C22423B}" destId="{B886241E-46FC-4B02-B920-6077FF38D8F2}" srcOrd="0" destOrd="0" presId="urn:microsoft.com/office/officeart/2005/8/layout/cycle1"/>
    <dgm:cxn modelId="{430936FA-E4FD-4144-A8D3-056C4C8FCE2D}" type="presOf" srcId="{633A8BAD-EC1D-44B6-88AF-DC3F57244BF4}" destId="{7664A2BF-E0C5-4B31-B439-4714D441652C}" srcOrd="0" destOrd="0" presId="urn:microsoft.com/office/officeart/2005/8/layout/cycle1"/>
    <dgm:cxn modelId="{11B5E424-E809-43E0-AEA0-86AB90CCD5B9}" type="presOf" srcId="{DA280B72-5633-4E4D-BC6C-81611753B4D3}" destId="{7C66E09D-9514-4830-98AC-6A3811CC0F15}" srcOrd="0" destOrd="0" presId="urn:microsoft.com/office/officeart/2005/8/layout/cycle1"/>
    <dgm:cxn modelId="{1A5525CA-079C-469C-AE9F-ECF5F959634B}" srcId="{AFDC005F-F169-4D7A-A004-D33C44C3DD35}" destId="{58DD9985-FC00-4E56-A6FD-07F92CEC1DCD}" srcOrd="1" destOrd="0" parTransId="{AC3D1C8F-2931-4FEF-9891-3D92838B2524}" sibTransId="{192E896E-CC08-4698-B5DB-8C5B28F8511D}"/>
    <dgm:cxn modelId="{BC8CDEEE-205F-4E02-97C4-892D53DADC2F}" type="presOf" srcId="{192E896E-CC08-4698-B5DB-8C5B28F8511D}" destId="{E02DB843-87BC-40D5-9077-E6900C6874D1}" srcOrd="0" destOrd="0" presId="urn:microsoft.com/office/officeart/2005/8/layout/cycle1"/>
    <dgm:cxn modelId="{69CE47FF-D849-426B-8D6A-905A6148AB1C}" type="presParOf" srcId="{4FD45890-90A4-4EC2-A46E-86EBE4B44341}" destId="{AC7189A7-62DC-4EE2-84B3-622FA2B54D00}" srcOrd="0" destOrd="0" presId="urn:microsoft.com/office/officeart/2005/8/layout/cycle1"/>
    <dgm:cxn modelId="{47A64969-D4FA-4B30-B92D-B98C8A0D03E0}" type="presParOf" srcId="{4FD45890-90A4-4EC2-A46E-86EBE4B44341}" destId="{7C66E09D-9514-4830-98AC-6A3811CC0F15}" srcOrd="1" destOrd="0" presId="urn:microsoft.com/office/officeart/2005/8/layout/cycle1"/>
    <dgm:cxn modelId="{63615414-0591-4862-A4EA-65DCD55BF898}" type="presParOf" srcId="{4FD45890-90A4-4EC2-A46E-86EBE4B44341}" destId="{7664A2BF-E0C5-4B31-B439-4714D441652C}" srcOrd="2" destOrd="0" presId="urn:microsoft.com/office/officeart/2005/8/layout/cycle1"/>
    <dgm:cxn modelId="{1D08FE16-C9AD-4307-A8AA-6B27CDD99E99}" type="presParOf" srcId="{4FD45890-90A4-4EC2-A46E-86EBE4B44341}" destId="{594CC87F-74AE-4F34-A5DC-5E016E3B25C6}" srcOrd="3" destOrd="0" presId="urn:microsoft.com/office/officeart/2005/8/layout/cycle1"/>
    <dgm:cxn modelId="{021366B5-768C-4E53-96AF-30BEC432E44E}" type="presParOf" srcId="{4FD45890-90A4-4EC2-A46E-86EBE4B44341}" destId="{031EF7FB-E4DD-4DC8-B385-8A9C123FDB0B}" srcOrd="4" destOrd="0" presId="urn:microsoft.com/office/officeart/2005/8/layout/cycle1"/>
    <dgm:cxn modelId="{8B789232-BDD5-4896-8833-9CB885B826CD}" type="presParOf" srcId="{4FD45890-90A4-4EC2-A46E-86EBE4B44341}" destId="{E02DB843-87BC-40D5-9077-E6900C6874D1}" srcOrd="5" destOrd="0" presId="urn:microsoft.com/office/officeart/2005/8/layout/cycle1"/>
    <dgm:cxn modelId="{41C8C46D-5503-41E0-A953-24A9F0A37C55}" type="presParOf" srcId="{4FD45890-90A4-4EC2-A46E-86EBE4B44341}" destId="{2B45E9B4-4A3D-45EF-893D-CC390D4377A8}" srcOrd="6" destOrd="0" presId="urn:microsoft.com/office/officeart/2005/8/layout/cycle1"/>
    <dgm:cxn modelId="{8CB9CBDE-59C2-47C1-BB50-04A130C13943}" type="presParOf" srcId="{4FD45890-90A4-4EC2-A46E-86EBE4B44341}" destId="{B886241E-46FC-4B02-B920-6077FF38D8F2}" srcOrd="7" destOrd="0" presId="urn:microsoft.com/office/officeart/2005/8/layout/cycle1"/>
    <dgm:cxn modelId="{0D757B15-595B-45A8-97D6-4CC22A278F65}" type="presParOf" srcId="{4FD45890-90A4-4EC2-A46E-86EBE4B44341}" destId="{A2C4CD91-5542-4336-BB9E-F3FD480E119B}" srcOrd="8" destOrd="0" presId="urn:microsoft.com/office/officeart/2005/8/layout/cycle1"/>
    <dgm:cxn modelId="{E90315C8-9238-4F05-BA10-9BBA25315AF3}" type="presParOf" srcId="{4FD45890-90A4-4EC2-A46E-86EBE4B44341}" destId="{064065C2-197A-4C0F-A8F2-15A0D961A7E7}" srcOrd="9" destOrd="0" presId="urn:microsoft.com/office/officeart/2005/8/layout/cycle1"/>
    <dgm:cxn modelId="{86EAE6CF-DB6A-474C-8C99-242BDE536616}" type="presParOf" srcId="{4FD45890-90A4-4EC2-A46E-86EBE4B44341}" destId="{A726FAC6-9287-4307-9193-44673233C210}" srcOrd="10" destOrd="0" presId="urn:microsoft.com/office/officeart/2005/8/layout/cycle1"/>
    <dgm:cxn modelId="{DAC4B286-854A-48C7-A3D2-627AB3CF049A}" type="presParOf" srcId="{4FD45890-90A4-4EC2-A46E-86EBE4B44341}" destId="{48D3862E-84F8-4368-8BE1-43DB0492D787}" srcOrd="11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E09D-9514-4830-98AC-6A3811CC0F15}">
      <dsp:nvSpPr>
        <dsp:cNvPr id="0" name=""/>
        <dsp:cNvSpPr/>
      </dsp:nvSpPr>
      <dsp:spPr>
        <a:xfrm>
          <a:off x="6945538" y="121859"/>
          <a:ext cx="1921325" cy="192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>
              <a:latin typeface="Calibri Light" panose="020F0302020204030204"/>
            </a:rPr>
            <a:t> </a:t>
          </a:r>
          <a:r>
            <a:rPr lang="da-DK" sz="6500" b="0" i="0" u="none" strike="noStrike" kern="1200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 </a:t>
          </a:r>
          <a:endParaRPr lang="da-DK" sz="6500" kern="1200" dirty="0"/>
        </a:p>
      </dsp:txBody>
      <dsp:txXfrm>
        <a:off x="6945538" y="121859"/>
        <a:ext cx="1921325" cy="1921325"/>
      </dsp:txXfrm>
    </dsp:sp>
    <dsp:sp modelId="{7664A2BF-E0C5-4B31-B439-4714D441652C}">
      <dsp:nvSpPr>
        <dsp:cNvPr id="0" name=""/>
        <dsp:cNvSpPr/>
      </dsp:nvSpPr>
      <dsp:spPr>
        <a:xfrm>
          <a:off x="3563981" y="1272"/>
          <a:ext cx="5423468" cy="5423468"/>
        </a:xfrm>
        <a:prstGeom prst="circularArrow">
          <a:avLst>
            <a:gd name="adj1" fmla="val 6908"/>
            <a:gd name="adj2" fmla="val 465831"/>
            <a:gd name="adj3" fmla="val 547399"/>
            <a:gd name="adj4" fmla="val 2058677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EF7FB-E4DD-4DC8-B385-8A9C123FDB0B}">
      <dsp:nvSpPr>
        <dsp:cNvPr id="0" name=""/>
        <dsp:cNvSpPr/>
      </dsp:nvSpPr>
      <dsp:spPr>
        <a:xfrm>
          <a:off x="6945538" y="3382829"/>
          <a:ext cx="1921325" cy="192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>
              <a:latin typeface="Calibri Light" panose="020F0302020204030204"/>
            </a:rPr>
            <a:t>  </a:t>
          </a:r>
          <a:endParaRPr lang="da-DK" sz="6500" kern="1200" dirty="0"/>
        </a:p>
      </dsp:txBody>
      <dsp:txXfrm>
        <a:off x="6945538" y="3382829"/>
        <a:ext cx="1921325" cy="1921325"/>
      </dsp:txXfrm>
    </dsp:sp>
    <dsp:sp modelId="{E02DB843-87BC-40D5-9077-E6900C6874D1}">
      <dsp:nvSpPr>
        <dsp:cNvPr id="0" name=""/>
        <dsp:cNvSpPr/>
      </dsp:nvSpPr>
      <dsp:spPr>
        <a:xfrm>
          <a:off x="3563981" y="1272"/>
          <a:ext cx="5423468" cy="5423468"/>
        </a:xfrm>
        <a:prstGeom prst="circularArrow">
          <a:avLst>
            <a:gd name="adj1" fmla="val 6908"/>
            <a:gd name="adj2" fmla="val 465831"/>
            <a:gd name="adj3" fmla="val 5947399"/>
            <a:gd name="adj4" fmla="val 438677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6241E-46FC-4B02-B920-6077FF38D8F2}">
      <dsp:nvSpPr>
        <dsp:cNvPr id="0" name=""/>
        <dsp:cNvSpPr/>
      </dsp:nvSpPr>
      <dsp:spPr>
        <a:xfrm>
          <a:off x="3684568" y="3382829"/>
          <a:ext cx="1921325" cy="192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>
              <a:latin typeface="Calibri Light" panose="020F0302020204030204"/>
            </a:rPr>
            <a:t>  </a:t>
          </a:r>
          <a:endParaRPr lang="da-DK" sz="6500" kern="1200" dirty="0"/>
        </a:p>
      </dsp:txBody>
      <dsp:txXfrm>
        <a:off x="3684568" y="3382829"/>
        <a:ext cx="1921325" cy="1921325"/>
      </dsp:txXfrm>
    </dsp:sp>
    <dsp:sp modelId="{A2C4CD91-5542-4336-BB9E-F3FD480E119B}">
      <dsp:nvSpPr>
        <dsp:cNvPr id="0" name=""/>
        <dsp:cNvSpPr/>
      </dsp:nvSpPr>
      <dsp:spPr>
        <a:xfrm>
          <a:off x="3563981" y="1272"/>
          <a:ext cx="5423468" cy="5423468"/>
        </a:xfrm>
        <a:prstGeom prst="circularArrow">
          <a:avLst>
            <a:gd name="adj1" fmla="val 6908"/>
            <a:gd name="adj2" fmla="val 465831"/>
            <a:gd name="adj3" fmla="val 11347399"/>
            <a:gd name="adj4" fmla="val 978677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6FAC6-9287-4307-9193-44673233C210}">
      <dsp:nvSpPr>
        <dsp:cNvPr id="0" name=""/>
        <dsp:cNvSpPr/>
      </dsp:nvSpPr>
      <dsp:spPr>
        <a:xfrm>
          <a:off x="3684568" y="121859"/>
          <a:ext cx="1921325" cy="192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>
              <a:latin typeface="Calibri Light" panose="020F0302020204030204"/>
            </a:rPr>
            <a:t>  </a:t>
          </a:r>
          <a:endParaRPr lang="da-DK" sz="6500" kern="1200" dirty="0"/>
        </a:p>
      </dsp:txBody>
      <dsp:txXfrm>
        <a:off x="3684568" y="121859"/>
        <a:ext cx="1921325" cy="1921325"/>
      </dsp:txXfrm>
    </dsp:sp>
    <dsp:sp modelId="{48D3862E-84F8-4368-8BE1-43DB0492D787}">
      <dsp:nvSpPr>
        <dsp:cNvPr id="0" name=""/>
        <dsp:cNvSpPr/>
      </dsp:nvSpPr>
      <dsp:spPr>
        <a:xfrm>
          <a:off x="3563981" y="1272"/>
          <a:ext cx="5423468" cy="5423468"/>
        </a:xfrm>
        <a:prstGeom prst="circularArrow">
          <a:avLst>
            <a:gd name="adj1" fmla="val 6908"/>
            <a:gd name="adj2" fmla="val 465831"/>
            <a:gd name="adj3" fmla="val 16747399"/>
            <a:gd name="adj4" fmla="val 15186770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73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733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92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091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091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53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574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71FF-D980-4E8A-9427-A60A06192EC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12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71FF-D980-4E8A-9427-A60A06192EC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25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571FF-D980-4E8A-9427-A60A06192EC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112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71FF-D980-4E8A-9427-A60A06192EC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2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3" y="5810400"/>
            <a:ext cx="243186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0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5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4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5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6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77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14-09-2020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14-09-2020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822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  <p:sldLayoutId id="2147483655" r:id="rId16"/>
    <p:sldLayoutId id="2147483654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_LAN_Thanks"/>
          <p:cNvSpPr/>
          <p:nvPr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endParaRPr lang="da-DK" sz="2000" b="1" cap="all" spc="200" baseline="0" dirty="0">
              <a:solidFill>
                <a:schemeClr val="tx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074D173-D52B-46DC-8CFD-60F74B71C965}"/>
              </a:ext>
            </a:extLst>
          </p:cNvPr>
          <p:cNvSpPr txBox="1"/>
          <p:nvPr/>
        </p:nvSpPr>
        <p:spPr>
          <a:xfrm>
            <a:off x="760545" y="3868729"/>
            <a:ext cx="10626142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da-DK" b="1" dirty="0"/>
          </a:p>
          <a:p>
            <a:r>
              <a:rPr lang="da-DK" b="1" dirty="0"/>
              <a:t>  Jan Nørholm Mainz</a:t>
            </a:r>
          </a:p>
          <a:p>
            <a:r>
              <a:rPr lang="da-DK" dirty="0"/>
              <a:t>  Professor, MPA, Direktør med ansvar for patientforløb, kvalitet og patientsikkerhed. Psykiatrien</a:t>
            </a:r>
          </a:p>
          <a:p>
            <a:endParaRPr lang="da-DK" dirty="0"/>
          </a:p>
          <a:p>
            <a:r>
              <a:rPr lang="da-DK" b="1" dirty="0"/>
              <a:t>  Christina Mohr Jensen </a:t>
            </a:r>
          </a:p>
          <a:p>
            <a:r>
              <a:rPr lang="da-DK" dirty="0"/>
              <a:t>  </a:t>
            </a:r>
            <a:r>
              <a:rPr lang="da-DK" dirty="0" err="1"/>
              <a:t>Cand.psych</a:t>
            </a:r>
            <a:r>
              <a:rPr lang="da-DK" dirty="0"/>
              <a:t>, Ph.d., Børne- &amp; Ungdomspsykiatri. Psykiatrien og Aalborg Universitet</a:t>
            </a:r>
          </a:p>
          <a:p>
            <a:endParaRPr lang="da-DK" dirty="0"/>
          </a:p>
          <a:p>
            <a:r>
              <a:rPr lang="da-DK" b="1" dirty="0"/>
              <a:t>  Juki Kataoka Sørensen </a:t>
            </a:r>
          </a:p>
          <a:p>
            <a:r>
              <a:rPr lang="da-DK" dirty="0"/>
              <a:t>  </a:t>
            </a:r>
            <a:r>
              <a:rPr lang="da-DK" dirty="0" err="1"/>
              <a:t>Cand.psych.aut</a:t>
            </a:r>
            <a:r>
              <a:rPr lang="da-DK" dirty="0"/>
              <a:t>., specialist i Arbejds- &amp; Organisationspsykologi. Aalborg Universitetshospital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C46CDCF-45C7-4689-A44B-3D1A358EECED}"/>
              </a:ext>
            </a:extLst>
          </p:cNvPr>
          <p:cNvSpPr txBox="1"/>
          <p:nvPr/>
        </p:nvSpPr>
        <p:spPr>
          <a:xfrm>
            <a:off x="885525" y="1265723"/>
            <a:ext cx="1079954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/>
              <a:t>Reaktioner hos medarbejdere under COVID-19 </a:t>
            </a:r>
          </a:p>
          <a:p>
            <a:r>
              <a:rPr lang="da-DK" sz="2800" b="1" dirty="0"/>
              <a:t>Hvordan passer man på sig selv og hinanden? </a:t>
            </a:r>
          </a:p>
          <a:p>
            <a:endParaRPr lang="da-DK" sz="2800" b="1" dirty="0"/>
          </a:p>
          <a:p>
            <a:r>
              <a:rPr lang="da-DK" sz="2800" b="1" dirty="0"/>
              <a:t>Det psykosociale beredskab i Region Nordjylland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8257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36171" y="356552"/>
            <a:ext cx="10319657" cy="666905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da-DK" dirty="0">
                <a:cs typeface="Calibri Light"/>
              </a:rPr>
              <a:t>Hvordan vil vi nu og fremadrettet arbejde med det psykosociale...?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65174" y="1638696"/>
            <a:ext cx="10490653" cy="4824000"/>
          </a:xfrm>
        </p:spPr>
        <p:txBody>
          <a:bodyPr/>
          <a:lstStyle/>
          <a:p>
            <a:r>
              <a:rPr lang="da-DK" dirty="0">
                <a:cs typeface="Calibri"/>
              </a:rPr>
              <a:t>Være mere </a:t>
            </a:r>
            <a:r>
              <a:rPr lang="da-DK" u="sng" dirty="0">
                <a:cs typeface="Calibri"/>
              </a:rPr>
              <a:t>opsøgende</a:t>
            </a:r>
            <a:r>
              <a:rPr lang="da-DK" dirty="0">
                <a:cs typeface="Calibri"/>
              </a:rPr>
              <a:t> ift. at tilbyde hjælp til afsnitslederne</a:t>
            </a:r>
          </a:p>
          <a:p>
            <a:endParaRPr lang="da-DK" dirty="0">
              <a:cs typeface="Calibri"/>
            </a:endParaRPr>
          </a:p>
          <a:p>
            <a:r>
              <a:rPr lang="da-DK" u="sng" dirty="0">
                <a:cs typeface="Calibri"/>
              </a:rPr>
              <a:t>Løbende undersøge</a:t>
            </a:r>
            <a:r>
              <a:rPr lang="da-DK" dirty="0">
                <a:cs typeface="Calibri"/>
              </a:rPr>
              <a:t>, hvad vi kan gøre for at klæde de ansatte på (fagfagligt + personfagligt) og skabe tryghed i organisationen</a:t>
            </a:r>
          </a:p>
          <a:p>
            <a:endParaRPr lang="da-DK" dirty="0">
              <a:cs typeface="Calibri"/>
            </a:endParaRPr>
          </a:p>
          <a:p>
            <a:r>
              <a:rPr lang="da-DK" dirty="0">
                <a:cs typeface="Calibri"/>
              </a:rPr>
              <a:t>Opsamle, dele og bruge den viden vi har fået til at </a:t>
            </a:r>
            <a:r>
              <a:rPr lang="da-DK" u="sng" dirty="0">
                <a:cs typeface="Calibri"/>
              </a:rPr>
              <a:t>forberede os</a:t>
            </a:r>
            <a:r>
              <a:rPr lang="da-DK" dirty="0">
                <a:cs typeface="Calibri"/>
              </a:rPr>
              <a:t> på lignende krisesituationer</a:t>
            </a:r>
          </a:p>
          <a:p>
            <a:pPr marL="0" indent="0">
              <a:buNone/>
            </a:pPr>
            <a:r>
              <a:rPr lang="da-DK" dirty="0">
                <a:cs typeface="Calibri"/>
              </a:rPr>
              <a:t> </a:t>
            </a:r>
          </a:p>
          <a:p>
            <a:r>
              <a:rPr lang="da-DK" dirty="0">
                <a:cs typeface="Calibri"/>
              </a:rPr>
              <a:t>Samarbejde tæt med de </a:t>
            </a:r>
            <a:r>
              <a:rPr lang="da-DK" u="sng" dirty="0">
                <a:cs typeface="Calibri"/>
              </a:rPr>
              <a:t>øverste ledelseslag</a:t>
            </a:r>
          </a:p>
          <a:p>
            <a:endParaRPr lang="da-DK" u="sng" dirty="0">
              <a:cs typeface="Calibri"/>
            </a:endParaRPr>
          </a:p>
          <a:p>
            <a:r>
              <a:rPr lang="da-DK" dirty="0">
                <a:cs typeface="Calibri"/>
              </a:rPr>
              <a:t>Fremover </a:t>
            </a:r>
            <a:r>
              <a:rPr lang="da-DK" u="sng" dirty="0">
                <a:cs typeface="Calibri"/>
              </a:rPr>
              <a:t>indgå i krisestaben</a:t>
            </a:r>
            <a:r>
              <a:rPr lang="da-DK" dirty="0">
                <a:cs typeface="Calibri"/>
              </a:rPr>
              <a:t> for at øge fokusset på de psykosociale aspekter under kriser</a:t>
            </a:r>
          </a:p>
          <a:p>
            <a:endParaRPr lang="da-DK" dirty="0">
              <a:cs typeface="Calibri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648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BC3CC-B0D6-4767-8AEA-4B3EBF89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0" y="356552"/>
            <a:ext cx="10319657" cy="669815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da-DK" dirty="0"/>
              <a:t>Take home message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8465CD-4CDE-496C-A671-47500A1A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4" y="1638696"/>
            <a:ext cx="9134605" cy="4824000"/>
          </a:xfrm>
        </p:spPr>
        <p:txBody>
          <a:bodyPr/>
          <a:lstStyle/>
          <a:p>
            <a:r>
              <a:rPr lang="da-DK" dirty="0"/>
              <a:t>Der er </a:t>
            </a:r>
            <a:r>
              <a:rPr lang="da-DK" u="sng" dirty="0"/>
              <a:t>behov</a:t>
            </a:r>
            <a:r>
              <a:rPr lang="da-DK" dirty="0"/>
              <a:t> for et psykosocialt beredskab i forbindelse med kriser</a:t>
            </a:r>
          </a:p>
          <a:p>
            <a:endParaRPr lang="da-DK" dirty="0"/>
          </a:p>
          <a:p>
            <a:r>
              <a:rPr lang="da-DK" dirty="0"/>
              <a:t>Det psykosociale beredskab bliver </a:t>
            </a:r>
            <a:r>
              <a:rPr lang="da-DK" u="sng" dirty="0"/>
              <a:t>brugt</a:t>
            </a:r>
          </a:p>
          <a:p>
            <a:endParaRPr lang="da-DK" dirty="0"/>
          </a:p>
          <a:p>
            <a:r>
              <a:rPr lang="da-DK" dirty="0"/>
              <a:t>Det psykosociale beredskab bør etableres </a:t>
            </a:r>
            <a:r>
              <a:rPr lang="da-DK" u="sng" dirty="0"/>
              <a:t>proaktivt</a:t>
            </a:r>
            <a:r>
              <a:rPr lang="da-DK" dirty="0"/>
              <a:t> i forbindelse med kriser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75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6171" y="356551"/>
            <a:ext cx="10319657" cy="659147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da-DK" dirty="0"/>
              <a:t>Baggrund</a:t>
            </a:r>
          </a:p>
        </p:txBody>
      </p:sp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40A4439D-2349-40E1-979E-FC55F950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638300"/>
            <a:ext cx="10655300" cy="4816475"/>
          </a:xfrm>
        </p:spPr>
        <p:txBody>
          <a:bodyPr/>
          <a:lstStyle/>
          <a:p>
            <a:r>
              <a:rPr lang="da-DK" dirty="0"/>
              <a:t>Kriser påvirker menneskers trivsel og mentale sundhed – og epidemier i særdeleshed</a:t>
            </a:r>
          </a:p>
          <a:p>
            <a:pPr lvl="1"/>
            <a:r>
              <a:rPr lang="da-DK" sz="1800" dirty="0"/>
              <a:t>Ansatte i sundhedsvæsnet særligt udsatte gr. intensitet og varighed af belastningerne</a:t>
            </a:r>
          </a:p>
          <a:p>
            <a:pPr lvl="1"/>
            <a:r>
              <a:rPr lang="da-DK" sz="1800" dirty="0"/>
              <a:t>Fund sundhedsprofessionelle fra Wuhan v. COVID-19: </a:t>
            </a:r>
            <a:r>
              <a:rPr lang="da-DK" sz="1400" dirty="0"/>
              <a:t>(Wang et al. 2020)</a:t>
            </a:r>
          </a:p>
          <a:p>
            <a:pPr lvl="1"/>
            <a:endParaRPr lang="da-DK" sz="1400" dirty="0"/>
          </a:p>
          <a:p>
            <a:pPr lvl="1"/>
            <a:endParaRPr lang="da-DK" sz="1400" dirty="0"/>
          </a:p>
          <a:p>
            <a:pPr marL="187200" lvl="1" indent="0">
              <a:buNone/>
            </a:pPr>
            <a:endParaRPr lang="da-DK" sz="1400" dirty="0"/>
          </a:p>
          <a:p>
            <a:pPr lvl="1"/>
            <a:endParaRPr lang="da-DK" sz="1600" dirty="0"/>
          </a:p>
          <a:p>
            <a:pPr marL="374400" lvl="2" indent="0">
              <a:buNone/>
            </a:pPr>
            <a:endParaRPr lang="da-DK" dirty="0"/>
          </a:p>
          <a:p>
            <a:pPr marL="187200" lvl="1" indent="0">
              <a:buNone/>
            </a:pP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C94682B-48F3-4F23-AEF3-597C823EBB02}"/>
              </a:ext>
            </a:extLst>
          </p:cNvPr>
          <p:cNvSpPr txBox="1"/>
          <p:nvPr/>
        </p:nvSpPr>
        <p:spPr>
          <a:xfrm>
            <a:off x="9339366" y="6617601"/>
            <a:ext cx="37762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*Moderat/høje scores på spørgeskemaer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D670403-0134-4F03-91D4-12A0BA39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17" y="2954086"/>
            <a:ext cx="1148196" cy="114453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C3E12E0-8838-4BA0-8E32-17ADC3F4E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05" y="2954086"/>
            <a:ext cx="1148195" cy="114453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E33A1A9-1826-4BE2-9554-64616C205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596" y="2939242"/>
            <a:ext cx="1148195" cy="114453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E6E5671-5CA7-4F6A-A99D-660A7CE3144A}"/>
              </a:ext>
            </a:extLst>
          </p:cNvPr>
          <p:cNvSpPr txBox="1"/>
          <p:nvPr/>
        </p:nvSpPr>
        <p:spPr>
          <a:xfrm>
            <a:off x="427511" y="4373363"/>
            <a:ext cx="25056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Langvarig psykisk/fysisk belastning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Traumatiske oplevelser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76B3CFA2-057E-4F6E-8884-7E46D2962C20}"/>
              </a:ext>
            </a:extLst>
          </p:cNvPr>
          <p:cNvSpPr/>
          <p:nvPr/>
        </p:nvSpPr>
        <p:spPr>
          <a:xfrm>
            <a:off x="2919349" y="4768079"/>
            <a:ext cx="855023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28843FF-4257-44CB-AEF6-9CAE6F7FFB38}"/>
              </a:ext>
            </a:extLst>
          </p:cNvPr>
          <p:cNvSpPr txBox="1"/>
          <p:nvPr/>
        </p:nvSpPr>
        <p:spPr>
          <a:xfrm>
            <a:off x="3894113" y="4373363"/>
            <a:ext cx="2897581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Udbrændthed (</a:t>
            </a:r>
            <a:r>
              <a:rPr lang="da-DK" sz="1600" dirty="0" err="1"/>
              <a:t>burn</a:t>
            </a:r>
            <a:r>
              <a:rPr lang="da-DK" sz="1600" dirty="0"/>
              <a:t>-out)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Omsorgstræthed (compassion fatigue)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Primær eller sekundær traumatisering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0FBB54D-BF27-4756-BAC9-620AF917ED60}"/>
              </a:ext>
            </a:extLst>
          </p:cNvPr>
          <p:cNvSpPr txBox="1"/>
          <p:nvPr/>
        </p:nvSpPr>
        <p:spPr>
          <a:xfrm>
            <a:off x="7688696" y="4250252"/>
            <a:ext cx="33013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Sygemelding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Opsigelser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Udvikling af psykisk lidelse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Nedsat empati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Øget risiko for fejl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Øget risiko for konflikter</a:t>
            </a:r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B5996714-064A-473D-90AF-B14C58CC0054}"/>
              </a:ext>
            </a:extLst>
          </p:cNvPr>
          <p:cNvSpPr/>
          <p:nvPr/>
        </p:nvSpPr>
        <p:spPr>
          <a:xfrm>
            <a:off x="6694710" y="4768079"/>
            <a:ext cx="855023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85B3200-F31F-472C-9712-DAF5FFE76B9D}"/>
              </a:ext>
            </a:extLst>
          </p:cNvPr>
          <p:cNvSpPr txBox="1"/>
          <p:nvPr/>
        </p:nvSpPr>
        <p:spPr>
          <a:xfrm>
            <a:off x="1769423" y="6222670"/>
            <a:ext cx="85279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u="sng" dirty="0"/>
              <a:t>Almindelige reaktioner hos mennesker under vedvarende og/eller intens belastning</a:t>
            </a:r>
          </a:p>
        </p:txBody>
      </p:sp>
    </p:spTree>
    <p:extLst>
      <p:ext uri="{BB962C8B-B14F-4D97-AF65-F5344CB8AC3E}">
        <p14:creationId xmlns:p14="http://schemas.microsoft.com/office/powerpoint/2010/main" val="164600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6170" y="343539"/>
            <a:ext cx="4784347" cy="684521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da-DK" dirty="0"/>
              <a:t>Forløb</a:t>
            </a:r>
          </a:p>
        </p:txBody>
      </p:sp>
      <p:sp>
        <p:nvSpPr>
          <p:cNvPr id="12" name="Pladsholder til indhold 4">
            <a:extLst>
              <a:ext uri="{FF2B5EF4-FFF2-40B4-BE49-F238E27FC236}">
                <a16:creationId xmlns:a16="http://schemas.microsoft.com/office/drawing/2014/main" id="{BC75C316-8878-43DB-BE9E-4EAA3488E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73" y="1276589"/>
            <a:ext cx="5226345" cy="4823986"/>
          </a:xfrm>
        </p:spPr>
        <p:txBody>
          <a:bodyPr/>
          <a:lstStyle/>
          <a:p>
            <a:r>
              <a:rPr lang="da-DK" dirty="0"/>
              <a:t>Region Nordjyllands psykosociale COVID-19 beredskab blev udviklet som reaktion på den forestående usikkerhed og mulige krise</a:t>
            </a:r>
          </a:p>
          <a:p>
            <a:pPr lvl="1"/>
            <a:r>
              <a:rPr lang="da-DK" dirty="0"/>
              <a:t>Fælles regionalt – alle områder, alle ansatte</a:t>
            </a:r>
          </a:p>
          <a:p>
            <a:pPr lvl="1"/>
            <a:r>
              <a:rPr lang="da-DK" dirty="0"/>
              <a:t>Byggede på eksisterende strukturer og samlede viden og personale på tværs</a:t>
            </a:r>
          </a:p>
          <a:p>
            <a:pPr lvl="2"/>
            <a:r>
              <a:rPr lang="da-DK" dirty="0"/>
              <a:t>Udviklet i fællesskab</a:t>
            </a:r>
          </a:p>
          <a:p>
            <a:pPr lvl="2"/>
            <a:r>
              <a:rPr lang="da-DK" dirty="0"/>
              <a:t>Implementeret i fællesskab</a:t>
            </a:r>
          </a:p>
          <a:p>
            <a:pPr lvl="2"/>
            <a:r>
              <a:rPr lang="da-DK" dirty="0"/>
              <a:t>Driftet i fællesskab</a:t>
            </a:r>
          </a:p>
          <a:p>
            <a:pPr marL="374400" lvl="2" indent="0">
              <a:buNone/>
            </a:pPr>
            <a:endParaRPr lang="da-DK" dirty="0"/>
          </a:p>
        </p:txBody>
      </p:sp>
      <p:sp>
        <p:nvSpPr>
          <p:cNvPr id="13" name="Afrundet rektangel 21">
            <a:extLst>
              <a:ext uri="{FF2B5EF4-FFF2-40B4-BE49-F238E27FC236}">
                <a16:creationId xmlns:a16="http://schemas.microsoft.com/office/drawing/2014/main" id="{EAA28828-4046-4687-9C72-28E7DE47F0C3}"/>
              </a:ext>
            </a:extLst>
          </p:cNvPr>
          <p:cNvSpPr/>
          <p:nvPr/>
        </p:nvSpPr>
        <p:spPr>
          <a:xfrm>
            <a:off x="9187323" y="3115134"/>
            <a:ext cx="2759471" cy="6300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525DF82-615F-4FC4-A943-B9B0AE6CF89F}"/>
              </a:ext>
            </a:extLst>
          </p:cNvPr>
          <p:cNvSpPr txBox="1"/>
          <p:nvPr/>
        </p:nvSpPr>
        <p:spPr>
          <a:xfrm>
            <a:off x="9695134" y="3305889"/>
            <a:ext cx="2496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Visitationsgruppe</a:t>
            </a:r>
          </a:p>
        </p:txBody>
      </p:sp>
      <p:sp>
        <p:nvSpPr>
          <p:cNvPr id="16" name="Afrundet rektangel 24">
            <a:extLst>
              <a:ext uri="{FF2B5EF4-FFF2-40B4-BE49-F238E27FC236}">
                <a16:creationId xmlns:a16="http://schemas.microsoft.com/office/drawing/2014/main" id="{8BC13782-1775-4BC5-B2F1-560157C67C1C}"/>
              </a:ext>
            </a:extLst>
          </p:cNvPr>
          <p:cNvSpPr/>
          <p:nvPr/>
        </p:nvSpPr>
        <p:spPr>
          <a:xfrm>
            <a:off x="9187323" y="4061038"/>
            <a:ext cx="2759471" cy="6512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8BEEE32-4973-4AD6-B73D-90ED3D96A1BE}"/>
              </a:ext>
            </a:extLst>
          </p:cNvPr>
          <p:cNvSpPr txBox="1"/>
          <p:nvPr/>
        </p:nvSpPr>
        <p:spPr>
          <a:xfrm>
            <a:off x="9633244" y="4263540"/>
            <a:ext cx="2496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Psykosocialt korps</a:t>
            </a:r>
          </a:p>
        </p:txBody>
      </p:sp>
      <p:sp>
        <p:nvSpPr>
          <p:cNvPr id="18" name="Afrundet rektangel 28">
            <a:extLst>
              <a:ext uri="{FF2B5EF4-FFF2-40B4-BE49-F238E27FC236}">
                <a16:creationId xmlns:a16="http://schemas.microsoft.com/office/drawing/2014/main" id="{F5935A7B-C7E3-472E-8E35-1C31E41D31FB}"/>
              </a:ext>
            </a:extLst>
          </p:cNvPr>
          <p:cNvSpPr/>
          <p:nvPr/>
        </p:nvSpPr>
        <p:spPr>
          <a:xfrm>
            <a:off x="9192673" y="2084722"/>
            <a:ext cx="2759471" cy="758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C5C0966-6EAE-470F-9C0C-7DA7CC6F58E9}"/>
              </a:ext>
            </a:extLst>
          </p:cNvPr>
          <p:cNvSpPr txBox="1"/>
          <p:nvPr/>
        </p:nvSpPr>
        <p:spPr>
          <a:xfrm>
            <a:off x="9863639" y="2356776"/>
            <a:ext cx="12070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/>
              <a:t>Styregruppe</a:t>
            </a:r>
          </a:p>
        </p:txBody>
      </p:sp>
      <p:sp>
        <p:nvSpPr>
          <p:cNvPr id="20" name="Afrundet rektangel 30">
            <a:extLst>
              <a:ext uri="{FF2B5EF4-FFF2-40B4-BE49-F238E27FC236}">
                <a16:creationId xmlns:a16="http://schemas.microsoft.com/office/drawing/2014/main" id="{DC8B746C-CC3B-4518-8B1A-5BD4957BF5CB}"/>
              </a:ext>
            </a:extLst>
          </p:cNvPr>
          <p:cNvSpPr/>
          <p:nvPr/>
        </p:nvSpPr>
        <p:spPr>
          <a:xfrm>
            <a:off x="9170409" y="1199839"/>
            <a:ext cx="2759471" cy="758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0B1ACA4-C525-4F12-8C27-BABD105CB2F4}"/>
              </a:ext>
            </a:extLst>
          </p:cNvPr>
          <p:cNvSpPr txBox="1"/>
          <p:nvPr/>
        </p:nvSpPr>
        <p:spPr>
          <a:xfrm>
            <a:off x="9602349" y="1457120"/>
            <a:ext cx="1881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b="1" dirty="0"/>
              <a:t>Regional krisestab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B70AC9D-1FC9-4699-AA2B-59033AED33D9}"/>
              </a:ext>
            </a:extLst>
          </p:cNvPr>
          <p:cNvSpPr txBox="1"/>
          <p:nvPr/>
        </p:nvSpPr>
        <p:spPr>
          <a:xfrm>
            <a:off x="6214642" y="685800"/>
            <a:ext cx="9319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b="1" u="sng" dirty="0"/>
              <a:t>Tidslinje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2428DF3-4D50-4A8A-A10D-2A2B5801A84A}"/>
              </a:ext>
            </a:extLst>
          </p:cNvPr>
          <p:cNvSpPr txBox="1"/>
          <p:nvPr/>
        </p:nvSpPr>
        <p:spPr>
          <a:xfrm>
            <a:off x="9745818" y="734140"/>
            <a:ext cx="14362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b="1" u="sng" dirty="0"/>
              <a:t>Organisering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287FA538-C5AD-403C-BD7B-E4027C45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60" y="1077516"/>
            <a:ext cx="2292543" cy="57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6CA4A4A-6E10-47BB-AE44-36BE78C7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84"/>
          <a:stretch/>
        </p:blipFill>
        <p:spPr>
          <a:xfrm>
            <a:off x="1114101" y="0"/>
            <a:ext cx="10461692" cy="673670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281040A-CBC9-4307-9442-EB04654ABD37}"/>
              </a:ext>
            </a:extLst>
          </p:cNvPr>
          <p:cNvSpPr/>
          <p:nvPr/>
        </p:nvSpPr>
        <p:spPr>
          <a:xfrm>
            <a:off x="9255967" y="6578082"/>
            <a:ext cx="597160" cy="15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55666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D04B317-906C-4A1F-8664-156C6DA7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89" y="356552"/>
            <a:ext cx="10319657" cy="659147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da-DK" dirty="0"/>
              <a:t>Aktiviteter I det psykosociale COVID-19 beredskab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2FAE07-5E90-442E-95FA-02111705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589" y="1198767"/>
            <a:ext cx="8919411" cy="52639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08E019C-282B-42E8-8436-F10D9D50C459}"/>
              </a:ext>
            </a:extLst>
          </p:cNvPr>
          <p:cNvSpPr txBox="1"/>
          <p:nvPr/>
        </p:nvSpPr>
        <p:spPr>
          <a:xfrm>
            <a:off x="380163" y="1430148"/>
            <a:ext cx="3025768" cy="4823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da-DK" sz="2000" b="1" dirty="0"/>
              <a:t>Samlet antal til dags dato: </a:t>
            </a:r>
          </a:p>
          <a:p>
            <a:pPr marL="285750"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81 individuelle samtaleforløb</a:t>
            </a:r>
          </a:p>
          <a:p>
            <a:pPr marL="285750"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28 gruppeforløb</a:t>
            </a:r>
          </a:p>
          <a:p>
            <a:pPr marL="285750"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endParaRPr lang="da-DK" sz="2000" dirty="0"/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da-DK" sz="2000" b="1" dirty="0"/>
              <a:t>Hovedparten har været:</a:t>
            </a:r>
          </a:p>
          <a:p>
            <a:pPr marL="285750"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Sygeplejersker</a:t>
            </a:r>
          </a:p>
          <a:p>
            <a:pPr marL="285750"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Fra anæstesi/intensiv området</a:t>
            </a:r>
          </a:p>
          <a:p>
            <a:pPr marL="285750"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da-DK" sz="2000" dirty="0"/>
              <a:t>Enten i pandemi eller omplaceret som led i beredskab</a:t>
            </a:r>
          </a:p>
          <a:p>
            <a:pPr indent="-18720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17874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>
            <a:extLst>
              <a:ext uri="{FF2B5EF4-FFF2-40B4-BE49-F238E27FC236}">
                <a16:creationId xmlns:a16="http://schemas.microsoft.com/office/drawing/2014/main" id="{19D4086A-4C17-48B7-8289-61E22D081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04" y="2129642"/>
            <a:ext cx="1329484" cy="1063587"/>
          </a:xfrm>
          <a:prstGeom prst="rect">
            <a:avLst/>
          </a:prstGeom>
        </p:spPr>
      </p:pic>
      <p:pic>
        <p:nvPicPr>
          <p:cNvPr id="24" name="Billede 23" descr="Et billede, der indeholder gear, hjul&#10;&#10;Automatisk genereret beskrivelse">
            <a:extLst>
              <a:ext uri="{FF2B5EF4-FFF2-40B4-BE49-F238E27FC236}">
                <a16:creationId xmlns:a16="http://schemas.microsoft.com/office/drawing/2014/main" id="{8657CD95-A920-42FC-AE2C-277E8F68FD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7" t="20289" r="7772" b="20132"/>
          <a:stretch/>
        </p:blipFill>
        <p:spPr>
          <a:xfrm>
            <a:off x="6264442" y="1845688"/>
            <a:ext cx="866588" cy="875807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1B216572-99B4-47FF-96CB-272D015B93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50000" r="77120" b="37415"/>
          <a:stretch/>
        </p:blipFill>
        <p:spPr>
          <a:xfrm>
            <a:off x="10829792" y="1629909"/>
            <a:ext cx="866588" cy="793658"/>
          </a:xfrm>
          <a:prstGeom prst="rect">
            <a:avLst/>
          </a:prstGeom>
        </p:spPr>
      </p:pic>
      <p:pic>
        <p:nvPicPr>
          <p:cNvPr id="22" name="Billede 21" descr="Et billede, der indeholder flaske&#10;&#10;Automatisk genereret beskrivelse">
            <a:extLst>
              <a:ext uri="{FF2B5EF4-FFF2-40B4-BE49-F238E27FC236}">
                <a16:creationId xmlns:a16="http://schemas.microsoft.com/office/drawing/2014/main" id="{7A55EB6E-22A0-4444-AF95-5CCDEE0B4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3723" y="5172523"/>
            <a:ext cx="1009424" cy="1046353"/>
          </a:xfrm>
          <a:prstGeom prst="rect">
            <a:avLst/>
          </a:prstGeom>
        </p:spPr>
      </p:pic>
      <p:pic>
        <p:nvPicPr>
          <p:cNvPr id="20" name="Billede 19" descr="Et billede, der indeholder indendørs, legetøj, lille, sidder&#10;&#10;Automatisk genereret beskrivelse">
            <a:extLst>
              <a:ext uri="{FF2B5EF4-FFF2-40B4-BE49-F238E27FC236}">
                <a16:creationId xmlns:a16="http://schemas.microsoft.com/office/drawing/2014/main" id="{1457DB47-495A-493B-88CC-807BF0EA81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2" y="5204118"/>
            <a:ext cx="1310881" cy="983161"/>
          </a:xfrm>
          <a:prstGeom prst="rect">
            <a:avLst/>
          </a:prstGeom>
        </p:spPr>
      </p:pic>
      <p:sp>
        <p:nvSpPr>
          <p:cNvPr id="10" name="Taleboble: rektangel med afrundede hjørner 9">
            <a:extLst>
              <a:ext uri="{FF2B5EF4-FFF2-40B4-BE49-F238E27FC236}">
                <a16:creationId xmlns:a16="http://schemas.microsoft.com/office/drawing/2014/main" id="{4C2A1B24-87C6-4023-BE99-8D3C77DF34DF}"/>
              </a:ext>
            </a:extLst>
          </p:cNvPr>
          <p:cNvSpPr/>
          <p:nvPr/>
        </p:nvSpPr>
        <p:spPr>
          <a:xfrm>
            <a:off x="4276068" y="3755935"/>
            <a:ext cx="3506686" cy="258888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Organisering og tilhørsforhold</a:t>
            </a:r>
          </a:p>
          <a:p>
            <a:r>
              <a:rPr lang="da-DK" sz="2000" dirty="0">
                <a:solidFill>
                  <a:schemeClr val="tx1"/>
                </a:solidFill>
                <a:ea typeface="+mn-lt"/>
                <a:cs typeface="+mn-lt"/>
              </a:rPr>
              <a:t>- Ikke føle sig velkommen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Nærmeste leder placeret på andet afsnit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Ingen AMR</a:t>
            </a:r>
          </a:p>
          <a:p>
            <a:endParaRPr lang="da-DK" dirty="0">
              <a:cs typeface="Calibri"/>
            </a:endParaRPr>
          </a:p>
        </p:txBody>
      </p:sp>
      <p:pic>
        <p:nvPicPr>
          <p:cNvPr id="17" name="Billede 16" descr="Et billede, der indeholder skilt, udendørs, gade, tekst&#10;&#10;Automatisk genereret beskrivelse">
            <a:extLst>
              <a:ext uri="{FF2B5EF4-FFF2-40B4-BE49-F238E27FC236}">
                <a16:creationId xmlns:a16="http://schemas.microsoft.com/office/drawing/2014/main" id="{089299EE-4705-4A35-BD02-F598C81F02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t="5442" r="2464" b="7891"/>
          <a:stretch/>
        </p:blipFill>
        <p:spPr>
          <a:xfrm flipH="1">
            <a:off x="10899373" y="4272764"/>
            <a:ext cx="864871" cy="780345"/>
          </a:xfrm>
          <a:prstGeom prst="rect">
            <a:avLst/>
          </a:prstGeom>
        </p:spPr>
      </p:pic>
      <p:sp>
        <p:nvSpPr>
          <p:cNvPr id="11" name="Taleboble: rektangel med afrundede hjørner 10">
            <a:extLst>
              <a:ext uri="{FF2B5EF4-FFF2-40B4-BE49-F238E27FC236}">
                <a16:creationId xmlns:a16="http://schemas.microsoft.com/office/drawing/2014/main" id="{2E44C69C-8122-4B7B-9641-FE335FE86545}"/>
              </a:ext>
            </a:extLst>
          </p:cNvPr>
          <p:cNvSpPr/>
          <p:nvPr/>
        </p:nvSpPr>
        <p:spPr>
          <a:xfrm>
            <a:off x="8383109" y="3928698"/>
            <a:ext cx="3532391" cy="2416119"/>
          </a:xfrm>
          <a:prstGeom prst="wedgeRoundRectCallout">
            <a:avLst>
              <a:gd name="adj1" fmla="val -20833"/>
              <a:gd name="adj2" fmla="val 6579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Psykisk arbejdsmiljø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Work-</a:t>
            </a:r>
            <a:r>
              <a:rPr lang="da-DK" sz="2000" dirty="0" err="1">
                <a:solidFill>
                  <a:schemeClr val="tx1"/>
                </a:solidFill>
                <a:cs typeface="Calibri"/>
              </a:rPr>
              <a:t>life</a:t>
            </a:r>
            <a:r>
              <a:rPr lang="da-DK" sz="2000" dirty="0">
                <a:solidFill>
                  <a:schemeClr val="tx1"/>
                </a:solidFill>
                <a:cs typeface="Calibri"/>
              </a:rPr>
              <a:t> balance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Føle sig alene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Svært at dele oplevelser og følelser (både de gode og de dårlige)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3429" y="356552"/>
            <a:ext cx="10319657" cy="668943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US" dirty="0" err="1">
                <a:cs typeface="Calibri Light"/>
              </a:rPr>
              <a:t>Hvad</a:t>
            </a:r>
            <a:r>
              <a:rPr lang="en-US" dirty="0">
                <a:cs typeface="Calibri Light"/>
              </a:rPr>
              <a:t> har </a:t>
            </a:r>
            <a:r>
              <a:rPr lang="en-US" dirty="0" err="1">
                <a:cs typeface="Calibri Light"/>
              </a:rPr>
              <a:t>fyldt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samtalerne</a:t>
            </a:r>
            <a:r>
              <a:rPr lang="en-US" dirty="0">
                <a:cs typeface="Calibri Light"/>
              </a:rPr>
              <a:t>?</a:t>
            </a:r>
          </a:p>
        </p:txBody>
      </p:sp>
      <p:sp>
        <p:nvSpPr>
          <p:cNvPr id="6" name="Taleboble: rektangel med afrundede hjørner 5">
            <a:extLst>
              <a:ext uri="{FF2B5EF4-FFF2-40B4-BE49-F238E27FC236}">
                <a16:creationId xmlns:a16="http://schemas.microsoft.com/office/drawing/2014/main" id="{BEDEDB5D-DDE9-46EF-8F36-B447E4A8B647}"/>
              </a:ext>
            </a:extLst>
          </p:cNvPr>
          <p:cNvSpPr/>
          <p:nvPr/>
        </p:nvSpPr>
        <p:spPr>
          <a:xfrm>
            <a:off x="1013868" y="1441372"/>
            <a:ext cx="3568482" cy="1751857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a-DK" sz="2000" dirty="0">
              <a:cs typeface="Calibri"/>
            </a:endParaRPr>
          </a:p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Rammer &amp; Vilkår</a:t>
            </a:r>
          </a:p>
          <a:p>
            <a:r>
              <a:rPr lang="da-DK" sz="2000" dirty="0">
                <a:solidFill>
                  <a:schemeClr val="tx1"/>
                </a:solidFill>
                <a:ea typeface="+mn-lt"/>
                <a:cs typeface="+mn-lt"/>
              </a:rPr>
              <a:t>- Blive flyttet med kort varsel</a:t>
            </a:r>
          </a:p>
          <a:p>
            <a:r>
              <a:rPr lang="da-DK" sz="2000" dirty="0">
                <a:solidFill>
                  <a:schemeClr val="tx1"/>
                </a:solidFill>
                <a:ea typeface="+mn-lt"/>
                <a:cs typeface="+mn-lt"/>
              </a:rPr>
              <a:t>- Ufrivillighed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da-DK" sz="2000" dirty="0">
                <a:solidFill>
                  <a:schemeClr val="tx1"/>
                </a:solidFill>
                <a:ea typeface="+mn-lt"/>
                <a:cs typeface="+mn-lt"/>
              </a:rPr>
              <a:t>- Vagtplaner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da-DK" sz="2000" dirty="0">
                <a:solidFill>
                  <a:schemeClr val="tx1"/>
                </a:solidFill>
                <a:ea typeface="+mn-lt"/>
                <a:cs typeface="+mn-lt"/>
              </a:rPr>
              <a:t>- Løntillæg</a:t>
            </a:r>
            <a:endParaRPr lang="da-DK" sz="2000" dirty="0">
              <a:solidFill>
                <a:schemeClr val="tx1"/>
              </a:solidFill>
            </a:endParaRPr>
          </a:p>
          <a:p>
            <a:pPr algn="ctr"/>
            <a:endParaRPr lang="da-DK" dirty="0">
              <a:cs typeface="Calibri"/>
            </a:endParaRPr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F02A29AA-368E-47F8-8A9F-FDAB286826E4}"/>
              </a:ext>
            </a:extLst>
          </p:cNvPr>
          <p:cNvSpPr/>
          <p:nvPr/>
        </p:nvSpPr>
        <p:spPr>
          <a:xfrm>
            <a:off x="5054152" y="1706341"/>
            <a:ext cx="2083695" cy="1554041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Frygt for </a:t>
            </a:r>
            <a:endParaRPr lang="da-DK" sz="2000" dirty="0">
              <a:solidFill>
                <a:schemeClr val="tx1"/>
              </a:solidFill>
              <a:cs typeface="Calibri"/>
            </a:endParaRPr>
          </a:p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smitte/</a:t>
            </a:r>
            <a:endParaRPr lang="da-DK" sz="2000" dirty="0">
              <a:solidFill>
                <a:schemeClr val="tx1"/>
              </a:solidFill>
              <a:cs typeface="Calibri"/>
            </a:endParaRPr>
          </a:p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at være smittebærer</a:t>
            </a:r>
            <a:endParaRPr lang="da-DK" sz="2000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8" name="Taleboble: rektangel med afrundede hjørner 7">
            <a:extLst>
              <a:ext uri="{FF2B5EF4-FFF2-40B4-BE49-F238E27FC236}">
                <a16:creationId xmlns:a16="http://schemas.microsoft.com/office/drawing/2014/main" id="{6515E8B8-58EB-440E-923A-8BB27660251F}"/>
              </a:ext>
            </a:extLst>
          </p:cNvPr>
          <p:cNvSpPr/>
          <p:nvPr/>
        </p:nvSpPr>
        <p:spPr>
          <a:xfrm>
            <a:off x="7592803" y="1426391"/>
            <a:ext cx="4322697" cy="1714402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da-DK" sz="2000" b="1" dirty="0">
              <a:solidFill>
                <a:schemeClr val="tx1"/>
              </a:solidFill>
              <a:cs typeface="Calibri"/>
            </a:endParaRPr>
          </a:p>
          <a:p>
            <a:endParaRPr lang="da-DK" sz="2000" b="1" dirty="0">
              <a:solidFill>
                <a:schemeClr val="tx1"/>
              </a:solidFill>
              <a:cs typeface="Calibri"/>
            </a:endParaRPr>
          </a:p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Faglige udfordringer</a:t>
            </a:r>
            <a:endParaRPr lang="da-DK" dirty="0">
              <a:solidFill>
                <a:schemeClr val="tx1"/>
              </a:solidFill>
              <a:cs typeface="Calibri"/>
            </a:endParaRP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Skiftende instrukser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Ikke tid til kvalitetssikring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Ikke føle sig klædt på til opgaven</a:t>
            </a:r>
          </a:p>
          <a:p>
            <a:endParaRPr lang="da-DK" dirty="0">
              <a:cs typeface="Calibri"/>
            </a:endParaRPr>
          </a:p>
          <a:p>
            <a:endParaRPr lang="da-DK" dirty="0">
              <a:cs typeface="Calibri"/>
            </a:endParaRPr>
          </a:p>
        </p:txBody>
      </p:sp>
      <p:sp>
        <p:nvSpPr>
          <p:cNvPr id="9" name="Taleboble: rektangel med afrundede hjørner 8">
            <a:extLst>
              <a:ext uri="{FF2B5EF4-FFF2-40B4-BE49-F238E27FC236}">
                <a16:creationId xmlns:a16="http://schemas.microsoft.com/office/drawing/2014/main" id="{0F953588-BE7F-4FFA-B02A-7BA5930F2E08}"/>
              </a:ext>
            </a:extLst>
          </p:cNvPr>
          <p:cNvSpPr/>
          <p:nvPr/>
        </p:nvSpPr>
        <p:spPr>
          <a:xfrm>
            <a:off x="435644" y="3874463"/>
            <a:ext cx="3139493" cy="2470354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a-DK" sz="2000" b="1" dirty="0">
                <a:solidFill>
                  <a:schemeClr val="tx1"/>
                </a:solidFill>
                <a:cs typeface="Calibri"/>
              </a:rPr>
              <a:t>Fysisk arbejdsmiljø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Manglende ventilation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Ingen mulighed for at forlade stuerne (væskemangel)</a:t>
            </a:r>
          </a:p>
          <a:p>
            <a:r>
              <a:rPr lang="da-DK" sz="2000" dirty="0">
                <a:solidFill>
                  <a:schemeClr val="tx1"/>
                </a:solidFill>
                <a:cs typeface="Calibri"/>
              </a:rPr>
              <a:t>- Værnemidler</a:t>
            </a: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dsholder til indhold 1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2531381-AC7E-44AB-B138-7BB9887557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34642" r="35775" b="34002"/>
          <a:stretch/>
        </p:blipFill>
        <p:spPr>
          <a:xfrm>
            <a:off x="6907097" y="1211947"/>
            <a:ext cx="1759224" cy="2123747"/>
          </a:xfrm>
          <a:prstGeom prst="rect">
            <a:avLst/>
          </a:prstGeom>
        </p:spPr>
      </p:pic>
      <p:pic>
        <p:nvPicPr>
          <p:cNvPr id="15" name="Pladsholder til indhold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2F87E70-B76B-4878-99A0-E09CCD3815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t="69935" r="36309"/>
          <a:stretch/>
        </p:blipFill>
        <p:spPr>
          <a:xfrm>
            <a:off x="8732361" y="1900742"/>
            <a:ext cx="1941859" cy="2353760"/>
          </a:xfrm>
          <a:prstGeom prst="rect">
            <a:avLst/>
          </a:prstGeom>
        </p:spPr>
      </p:pic>
      <p:pic>
        <p:nvPicPr>
          <p:cNvPr id="16" name="Billede 1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BD9BDAB-4B86-4C51-B986-85DE63E8DF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0" r="72162"/>
          <a:stretch/>
        </p:blipFill>
        <p:spPr>
          <a:xfrm>
            <a:off x="5304732" y="2211355"/>
            <a:ext cx="1814825" cy="2259045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1C94C5-1A06-4910-802A-FB636BB8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2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cs typeface="Calibri"/>
              </a:rPr>
              <a:t>Intens vrede</a:t>
            </a:r>
          </a:p>
          <a:p>
            <a:r>
              <a:rPr lang="da-DK" dirty="0">
                <a:cs typeface="Calibri"/>
              </a:rPr>
              <a:t>Enorm udmattelse</a:t>
            </a:r>
          </a:p>
          <a:p>
            <a:r>
              <a:rPr lang="da-DK" dirty="0">
                <a:cs typeface="Calibri"/>
              </a:rPr>
              <a:t>Nedtrykthed/</a:t>
            </a:r>
            <a:r>
              <a:rPr lang="da-DK" dirty="0" err="1">
                <a:cs typeface="Calibri"/>
              </a:rPr>
              <a:t>grådlabilitet</a:t>
            </a:r>
            <a:endParaRPr lang="da-DK" dirty="0">
              <a:cs typeface="Calibri"/>
            </a:endParaRPr>
          </a:p>
          <a:p>
            <a:r>
              <a:rPr lang="da-DK" dirty="0">
                <a:ea typeface="+mn-lt"/>
                <a:cs typeface="+mn-lt"/>
              </a:rPr>
              <a:t>Tab af tillid</a:t>
            </a:r>
          </a:p>
          <a:p>
            <a:r>
              <a:rPr lang="da-DK" dirty="0">
                <a:cs typeface="Calibri"/>
              </a:rPr>
              <a:t>Tvivl på egne evner</a:t>
            </a:r>
            <a:endParaRPr lang="da-DK" dirty="0"/>
          </a:p>
          <a:p>
            <a:r>
              <a:rPr lang="da-DK" dirty="0">
                <a:cs typeface="Calibri"/>
              </a:rPr>
              <a:t>Skam - over ikke at slå til på hjemmefronten, ikke kunne holde til arbejdet, ikke kunne rumme kollegerne</a:t>
            </a:r>
          </a:p>
          <a:p>
            <a:r>
              <a:rPr lang="da-DK" dirty="0">
                <a:cs typeface="Calibri"/>
              </a:rPr>
              <a:t>Ængstelse – ”hvor længe kommer det til at stå på”, ”kan jeg holde til det”...</a:t>
            </a:r>
          </a:p>
          <a:p>
            <a:r>
              <a:rPr lang="da-DK" dirty="0">
                <a:cs typeface="Calibri"/>
              </a:rPr>
              <a:t>Overvejelser om jobskifte – ”bliver jeg nogensinde glad for mit arbejde igen”</a:t>
            </a:r>
          </a:p>
          <a:p>
            <a:endParaRPr lang="da-DK" dirty="0">
              <a:cs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54C8E3-EED1-40DF-B575-69EE9D15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356552"/>
            <a:ext cx="10319657" cy="659147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a-DK" dirty="0">
                <a:cs typeface="Calibri Light"/>
              </a:rPr>
              <a:t>Medarbejdernes reaktioner</a:t>
            </a:r>
          </a:p>
        </p:txBody>
      </p:sp>
    </p:spTree>
    <p:extLst>
      <p:ext uri="{BB962C8B-B14F-4D97-AF65-F5344CB8AC3E}">
        <p14:creationId xmlns:p14="http://schemas.microsoft.com/office/powerpoint/2010/main" val="276924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AD688654-70C2-4FE2-A6F5-3852F3AD536A}"/>
              </a:ext>
            </a:extLst>
          </p:cNvPr>
          <p:cNvGraphicFramePr/>
          <p:nvPr/>
        </p:nvGraphicFramePr>
        <p:xfrm>
          <a:off x="-186905" y="1427672"/>
          <a:ext cx="12551432" cy="542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4E43A48-15F0-4DD9-9456-CDE69FC9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356552"/>
            <a:ext cx="10319657" cy="659147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a-DK" dirty="0">
                <a:cs typeface="Calibri Light"/>
              </a:rPr>
              <a:t>Sammenhængen mellem medarbejdernes </a:t>
            </a:r>
            <a:br>
              <a:rPr lang="da-DK" dirty="0">
                <a:cs typeface="Calibri Light"/>
              </a:rPr>
            </a:br>
            <a:r>
              <a:rPr lang="da-DK" dirty="0">
                <a:cs typeface="Calibri Light"/>
              </a:rPr>
              <a:t>reaktioner og patientsikkerhed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367F400-6200-4EAD-AB59-AB835EC99AF2}"/>
              </a:ext>
            </a:extLst>
          </p:cNvPr>
          <p:cNvSpPr txBox="1"/>
          <p:nvPr/>
        </p:nvSpPr>
        <p:spPr>
          <a:xfrm>
            <a:off x="7149652" y="5054209"/>
            <a:ext cx="3981934" cy="1323439"/>
          </a:xfrm>
          <a:prstGeom prst="rect">
            <a:avLst/>
          </a:prstGeom>
          <a:solidFill>
            <a:srgbClr val="913D04">
              <a:alpha val="39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sz="2000" b="1" dirty="0">
                <a:cs typeface="Calibri"/>
              </a:rPr>
              <a:t>Sværere ved at huske</a:t>
            </a:r>
            <a:endParaRPr lang="da-DK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da-DK" sz="2000" b="1" dirty="0">
                <a:cs typeface="Calibri"/>
              </a:rPr>
              <a:t>Mister overblikket</a:t>
            </a:r>
          </a:p>
          <a:p>
            <a:pPr marL="285750" indent="-285750">
              <a:buFont typeface="Arial"/>
              <a:buChar char="•"/>
            </a:pPr>
            <a:r>
              <a:rPr lang="da-DK" sz="2000" b="1" dirty="0">
                <a:cs typeface="Calibri"/>
              </a:rPr>
              <a:t>Dømmekraften forringes</a:t>
            </a:r>
          </a:p>
          <a:p>
            <a:pPr marL="285750" indent="-285750">
              <a:buFont typeface="Arial"/>
              <a:buChar char="•"/>
            </a:pPr>
            <a:r>
              <a:rPr lang="da-DK" sz="2000" b="1" dirty="0">
                <a:cs typeface="Calibri"/>
              </a:rPr>
              <a:t>Mindre overskud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698F821-B2A8-4260-8970-42F902138498}"/>
              </a:ext>
            </a:extLst>
          </p:cNvPr>
          <p:cNvSpPr txBox="1"/>
          <p:nvPr/>
        </p:nvSpPr>
        <p:spPr>
          <a:xfrm>
            <a:off x="1924507" y="5054208"/>
            <a:ext cx="3232031" cy="1384995"/>
          </a:xfrm>
          <a:prstGeom prst="rect">
            <a:avLst/>
          </a:prstGeom>
          <a:solidFill>
            <a:srgbClr val="913D04">
              <a:alpha val="39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da-DK" sz="2000" b="1" dirty="0">
                <a:ea typeface="+mn-lt"/>
                <a:cs typeface="+mn-lt"/>
              </a:rPr>
              <a:t>Større risiko for at begå </a:t>
            </a:r>
            <a:r>
              <a:rPr lang="da-DK" sz="2000" b="1" u="sng" dirty="0">
                <a:ea typeface="+mn-lt"/>
                <a:cs typeface="+mn-lt"/>
              </a:rPr>
              <a:t>fejl </a:t>
            </a:r>
            <a:r>
              <a:rPr lang="da-DK" sz="2000" b="1" dirty="0">
                <a:ea typeface="+mn-lt"/>
                <a:cs typeface="+mn-lt"/>
              </a:rPr>
              <a:t>og træffe </a:t>
            </a:r>
          </a:p>
          <a:p>
            <a:r>
              <a:rPr lang="da-DK" sz="2000" b="1" dirty="0">
                <a:ea typeface="+mn-lt"/>
                <a:cs typeface="+mn-lt"/>
              </a:rPr>
              <a:t>    </a:t>
            </a:r>
            <a:r>
              <a:rPr lang="da-DK" sz="2000" b="1" u="sng" dirty="0">
                <a:ea typeface="+mn-lt"/>
                <a:cs typeface="+mn-lt"/>
              </a:rPr>
              <a:t>dårlige beslutninger</a:t>
            </a:r>
            <a:endParaRPr lang="da-DK" sz="20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a-DK" sz="2000" b="1" u="sng" dirty="0">
                <a:ea typeface="+mn-lt"/>
                <a:cs typeface="+mn-lt"/>
              </a:rPr>
              <a:t>Kortere lunte</a:t>
            </a:r>
            <a:r>
              <a:rPr lang="da-DK" sz="2400" b="1" dirty="0">
                <a:ea typeface="+mn-lt"/>
                <a:cs typeface="+mn-lt"/>
              </a:rPr>
              <a:t> </a:t>
            </a:r>
            <a:endParaRPr lang="en-US" sz="2400" b="1" dirty="0">
              <a:ea typeface="+mn-lt"/>
              <a:cs typeface="+mn-lt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3DAE3444-4B92-4762-B1B9-402D2CDEF49E}"/>
              </a:ext>
            </a:extLst>
          </p:cNvPr>
          <p:cNvSpPr txBox="1"/>
          <p:nvPr/>
        </p:nvSpPr>
        <p:spPr>
          <a:xfrm>
            <a:off x="1924509" y="1764303"/>
            <a:ext cx="3232030" cy="1508105"/>
          </a:xfrm>
          <a:prstGeom prst="rect">
            <a:avLst/>
          </a:prstGeom>
          <a:solidFill>
            <a:srgbClr val="913D04">
              <a:alpha val="39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dirty="0">
                <a:ea typeface="+mn-lt"/>
                <a:cs typeface="+mn-lt"/>
              </a:rPr>
              <a:t>Tab af kontrol</a:t>
            </a:r>
            <a:endParaRPr lang="da-DK" sz="20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a-DK" dirty="0">
                <a:ea typeface="+mn-lt"/>
                <a:cs typeface="+mn-lt"/>
              </a:rPr>
              <a:t>Uforudsigelighed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a-DK" dirty="0">
                <a:ea typeface="+mn-lt"/>
                <a:cs typeface="+mn-lt"/>
              </a:rPr>
              <a:t>Ufrivillighed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a-DK" dirty="0">
                <a:ea typeface="+mn-lt"/>
                <a:cs typeface="+mn-lt"/>
              </a:rPr>
              <a:t>Uvished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da-DK" dirty="0">
                <a:ea typeface="+mn-lt"/>
                <a:cs typeface="+mn-lt"/>
              </a:rPr>
              <a:t>Utryghed</a:t>
            </a:r>
            <a:endParaRPr lang="da-DK" dirty="0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5D00E531-DF26-42E2-A750-E96BCDCA4036}"/>
              </a:ext>
            </a:extLst>
          </p:cNvPr>
          <p:cNvSpPr txBox="1"/>
          <p:nvPr/>
        </p:nvSpPr>
        <p:spPr>
          <a:xfrm>
            <a:off x="7800014" y="1764303"/>
            <a:ext cx="3331572" cy="1446550"/>
          </a:xfrm>
          <a:prstGeom prst="rect">
            <a:avLst/>
          </a:prstGeom>
          <a:solidFill>
            <a:srgbClr val="913D04">
              <a:alpha val="39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dirty="0">
                <a:ea typeface="+mn-lt"/>
                <a:cs typeface="+mn-lt"/>
              </a:rPr>
              <a:t>Krisehjernen aktiveres</a:t>
            </a:r>
            <a:r>
              <a:rPr lang="da-DK" sz="2400" b="1" dirty="0">
                <a:ea typeface="+mn-lt"/>
                <a:cs typeface="+mn-lt"/>
              </a:rPr>
              <a:t> </a:t>
            </a:r>
            <a:endParaRPr lang="da-DK" dirty="0">
              <a:ea typeface="+mn-lt"/>
              <a:cs typeface="+mn-lt"/>
            </a:endParaRPr>
          </a:p>
          <a:p>
            <a:r>
              <a:rPr lang="da-DK" dirty="0">
                <a:ea typeface="+mn-lt"/>
                <a:cs typeface="+mn-lt"/>
              </a:rPr>
              <a:t>Stressniveauet stiger</a:t>
            </a:r>
          </a:p>
          <a:p>
            <a:endParaRPr lang="da-DK" dirty="0">
              <a:ea typeface="+mn-lt"/>
              <a:cs typeface="+mn-lt"/>
            </a:endParaRPr>
          </a:p>
          <a:p>
            <a:endParaRPr lang="da-DK" sz="2800" dirty="0">
              <a:cs typeface="Calibri"/>
            </a:endParaRPr>
          </a:p>
        </p:txBody>
      </p:sp>
      <p:pic>
        <p:nvPicPr>
          <p:cNvPr id="10" name="Billede 9" descr="Et billede, der indeholder værelse&#10;&#10;Automatisk genereret beskrivelse">
            <a:extLst>
              <a:ext uri="{FF2B5EF4-FFF2-40B4-BE49-F238E27FC236}">
                <a16:creationId xmlns:a16="http://schemas.microsoft.com/office/drawing/2014/main" id="{CA3590F0-89DE-4734-8858-A55876D956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r="20390"/>
          <a:stretch/>
        </p:blipFill>
        <p:spPr>
          <a:xfrm>
            <a:off x="7141529" y="1764303"/>
            <a:ext cx="658485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CBF6D4D-25D7-4C8A-92D3-A3C2BC1D3BA8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Hvilken betydning har det psykosociale beredskab haft?</a:t>
            </a:r>
          </a:p>
        </p:txBody>
      </p:sp>
      <p:sp>
        <p:nvSpPr>
          <p:cNvPr id="14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26ABD74-C662-4F92-8328-49C0D4D17E59}"/>
              </a:ext>
            </a:extLst>
          </p:cNvPr>
          <p:cNvSpPr txBox="1"/>
          <p:nvPr/>
        </p:nvSpPr>
        <p:spPr>
          <a:xfrm>
            <a:off x="4361044" y="591344"/>
            <a:ext cx="8142943" cy="55856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Normalisering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selvaccept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Følt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hørt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taget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alvorligt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Forebygget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sygemeldinger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undgået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opsigelser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Gruppe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Skabt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større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forståelse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og accept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Taget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konflikter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opløbet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Leder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Sparring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Tryghed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at have 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tilbud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medarbejderne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Øget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opmærksomhed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bløde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aspekter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krisehåndtering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Styrket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tværfagligt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samarbejder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tværs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sektorer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36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ysClr val="windowText" lastClr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N PowerPoint.potx" id="{7B7D3DFC-9764-49C7-82C7-2A1AE1C2FBE0}" vid="{E2DCEEF7-6B01-48C4-89A0-FEDEEFB2E172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3434D4180D484596CE4F7AE9E064A5" ma:contentTypeVersion="5" ma:contentTypeDescription="Create a new document." ma:contentTypeScope="" ma:versionID="3742f36b35254f0469ae5beb6f717ea4">
  <xsd:schema xmlns:xsd="http://www.w3.org/2001/XMLSchema" xmlns:xs="http://www.w3.org/2001/XMLSchema" xmlns:p="http://schemas.microsoft.com/office/2006/metadata/properties" xmlns:ns3="ed14fb02-69eb-44c4-9fa0-ff9238bf5b99" xmlns:ns4="30ed6d0d-8cbe-4753-9642-491e121f949b" targetNamespace="http://schemas.microsoft.com/office/2006/metadata/properties" ma:root="true" ma:fieldsID="84590a96a91726164b25bc72191ab70e" ns3:_="" ns4:_="">
    <xsd:import namespace="ed14fb02-69eb-44c4-9fa0-ff9238bf5b99"/>
    <xsd:import namespace="30ed6d0d-8cbe-4753-9642-491e121f9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4fb02-69eb-44c4-9fa0-ff9238bf5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d6d0d-8cbe-4753-9642-491e121f9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6735E-9FDE-4F3C-B7F4-99BFFC13A4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A4FB00-D307-4998-AD6B-025F5336811F}">
  <ds:schemaRefs>
    <ds:schemaRef ds:uri="http://purl.org/dc/terms/"/>
    <ds:schemaRef ds:uri="http://schemas.microsoft.com/office/2006/documentManagement/types"/>
    <ds:schemaRef ds:uri="30ed6d0d-8cbe-4753-9642-491e121f949b"/>
    <ds:schemaRef ds:uri="http://schemas.openxmlformats.org/package/2006/metadata/core-properties"/>
    <ds:schemaRef ds:uri="http://purl.org/dc/elements/1.1/"/>
    <ds:schemaRef ds:uri="http://www.w3.org/XML/1998/namespace"/>
    <ds:schemaRef ds:uri="ed14fb02-69eb-44c4-9fa0-ff9238bf5b99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4A2445-6A75-46C0-93D0-8F64FFB78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14fb02-69eb-44c4-9fa0-ff9238bf5b99"/>
    <ds:schemaRef ds:uri="30ed6d0d-8cbe-4753-9642-491e121f9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RN PowerPoint</Template>
  <TotalTime>283</TotalTime>
  <Words>667</Words>
  <Application>Microsoft Office PowerPoint</Application>
  <PresentationFormat>Widescreen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Blank</vt:lpstr>
      <vt:lpstr>Kontortema</vt:lpstr>
      <vt:lpstr>PowerPoint-præsentation</vt:lpstr>
      <vt:lpstr>Baggrund</vt:lpstr>
      <vt:lpstr>Forløb</vt:lpstr>
      <vt:lpstr>PowerPoint-præsentation</vt:lpstr>
      <vt:lpstr>Aktiviteter I det psykosociale COVID-19 beredskab</vt:lpstr>
      <vt:lpstr>Hvad har fyldt i samtalerne?</vt:lpstr>
      <vt:lpstr>Medarbejdernes reaktioner</vt:lpstr>
      <vt:lpstr>Sammenhængen mellem medarbejdernes  reaktioner og patientsikkerhed</vt:lpstr>
      <vt:lpstr>PowerPoint-præsentation</vt:lpstr>
      <vt:lpstr>Hvordan vil vi nu og fremadrettet arbejde med det psykosociale...?</vt:lpstr>
      <vt:lpstr>Take home message</vt:lpstr>
    </vt:vector>
  </TitlesOfParts>
  <Company>RegionNordjylland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Juki Kataoka Sørensen</dc:creator>
  <cp:lastModifiedBy>Louise Hallstrøm Abildgaard</cp:lastModifiedBy>
  <cp:revision>19</cp:revision>
  <cp:lastPrinted>2016-04-21T06:30:30Z</cp:lastPrinted>
  <dcterms:created xsi:type="dcterms:W3CDTF">2020-09-11T07:43:19Z</dcterms:created>
  <dcterms:modified xsi:type="dcterms:W3CDTF">2020-09-14T05:32:40Z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RunSetTextContentFromTag">
    <vt:lpwstr>True</vt:lpwstr>
  </property>
  <property fmtid="{D5CDD505-2E9C-101B-9397-08002B2CF9AE}" pid="6" name="DocumentInfoFinished">
    <vt:lpwstr>True</vt:lpwstr>
  </property>
  <property fmtid="{D5CDD505-2E9C-101B-9397-08002B2CF9AE}" pid="7" name="sdIsCodeFreeTemplate">
    <vt:lpwstr>True</vt:lpwstr>
  </property>
  <property fmtid="{D5CDD505-2E9C-101B-9397-08002B2CF9AE}" pid="8" name="ContentTypeId">
    <vt:lpwstr>0x0101008E3434D4180D484596CE4F7AE9E064A5</vt:lpwstr>
  </property>
</Properties>
</file>